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  <a:srgbClr val="F6F6F6"/>
    <a:srgbClr val="6E0809"/>
    <a:srgbClr val="F1F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55594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35766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75885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37002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884990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317955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805403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195925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05676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79516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18498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44363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1857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99989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288783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89741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12850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7BA135-B7B4-4720-8C26-AF316B88577C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11BA37-7781-4E1B-8574-F8F08DD962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45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2006" TargetMode="External"/><Relationship Id="rId3" Type="http://schemas.openxmlformats.org/officeDocument/2006/relationships/hyperlink" Target="https://cs.wikipedia.org/wiki/1997" TargetMode="External"/><Relationship Id="rId7" Type="http://schemas.openxmlformats.org/officeDocument/2006/relationships/hyperlink" Target="https://cs.wikipedia.org/wiki/2003" TargetMode="External"/><Relationship Id="rId2" Type="http://schemas.openxmlformats.org/officeDocument/2006/relationships/hyperlink" Target="https://cs.wikipedia.org/wiki/19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2001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cs.wikipedia.org/wiki/1999" TargetMode="External"/><Relationship Id="rId10" Type="http://schemas.openxmlformats.org/officeDocument/2006/relationships/hyperlink" Target="https://cs.wikipedia.org/wiki/2018" TargetMode="External"/><Relationship Id="rId4" Type="http://schemas.openxmlformats.org/officeDocument/2006/relationships/hyperlink" Target="https://cs.wikipedia.org/wiki/1998" TargetMode="External"/><Relationship Id="rId9" Type="http://schemas.openxmlformats.org/officeDocument/2006/relationships/hyperlink" Target="https://cs.wikipedia.org/wiki/20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E7DED-B361-101F-D754-519E56325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Der </a:t>
            </a:r>
            <a:r>
              <a:rPr lang="cs-CZ" dirty="0" err="1"/>
              <a:t>Knochenmann</a:t>
            </a:r>
            <a:endParaRPr lang="de-AT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C99F80-0EA8-941F-5C85-D8A20751E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 ALT Martin Lahodný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23701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6DB8A-4932-3E42-4645-C0E90470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cs-CZ" dirty="0"/>
              <a:t>Wolf Haas</a:t>
            </a:r>
            <a:endParaRPr lang="de-A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DA4D4-F928-D52C-BB25-52257CD03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r>
              <a:rPr lang="de-AT" dirty="0"/>
              <a:t>14. Dezember 1960</a:t>
            </a:r>
            <a:endParaRPr lang="cs-CZ" dirty="0"/>
          </a:p>
          <a:p>
            <a:r>
              <a:rPr lang="de-AT" dirty="0"/>
              <a:t>Schriftsteller</a:t>
            </a:r>
            <a:endParaRPr lang="cs-CZ" dirty="0"/>
          </a:p>
          <a:p>
            <a:r>
              <a:rPr lang="de-AT" dirty="0"/>
              <a:t>Kriminalromanen</a:t>
            </a:r>
            <a:endParaRPr lang="cs-CZ" dirty="0"/>
          </a:p>
          <a:p>
            <a:r>
              <a:rPr lang="cs-CZ" dirty="0"/>
              <a:t>3 </a:t>
            </a:r>
            <a:r>
              <a:rPr lang="de-AT" dirty="0"/>
              <a:t>Deutsche</a:t>
            </a:r>
            <a:r>
              <a:rPr lang="cs-CZ" dirty="0"/>
              <a:t>r</a:t>
            </a:r>
            <a:r>
              <a:rPr lang="de-AT" dirty="0"/>
              <a:t> Krimipreis</a:t>
            </a:r>
            <a:endParaRPr lang="cs-CZ" dirty="0"/>
          </a:p>
          <a:p>
            <a:r>
              <a:rPr lang="cs-CZ" dirty="0"/>
              <a:t>2x </a:t>
            </a:r>
            <a:r>
              <a:rPr lang="de-AT" dirty="0"/>
              <a:t>Deutsche Buchpreis nominiert</a:t>
            </a:r>
          </a:p>
          <a:p>
            <a:endParaRPr lang="de-AT" dirty="0"/>
          </a:p>
        </p:txBody>
      </p:sp>
      <p:pic>
        <p:nvPicPr>
          <p:cNvPr id="1026" name="Picture 2" descr="Interview - Wolf Haas und seine Lust an der Langeweile - Wiener Zeitung  Online">
            <a:extLst>
              <a:ext uri="{FF2B5EF4-FFF2-40B4-BE49-F238E27FC236}">
                <a16:creationId xmlns:a16="http://schemas.microsoft.com/office/drawing/2014/main" id="{4C13092C-B1E4-3FE8-4DEC-BACE08D37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" r="-4" b="-4"/>
          <a:stretch/>
        </p:blipFill>
        <p:spPr bwMode="auto">
          <a:xfrm>
            <a:off x="6314329" y="63576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606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81316-4BC2-7AF4-5FB2-E7D8355D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Bekannte werke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13B95-F748-416A-4169-6628C39808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095293"/>
            <a:ext cx="10394707" cy="3311189"/>
          </a:xfrm>
        </p:spPr>
        <p:txBody>
          <a:bodyPr numCol="2">
            <a:normAutofit fontScale="92500" lnSpcReduction="10000"/>
          </a:bodyPr>
          <a:lstStyle/>
          <a:p>
            <a:pPr marL="0" indent="0" algn="l">
              <a:buNone/>
            </a:pPr>
            <a:r>
              <a:rPr lang="de-DE" sz="2400" u="sng" dirty="0"/>
              <a:t>Krimiserie über Simon Brenner</a:t>
            </a:r>
            <a:r>
              <a:rPr lang="cs-CZ" sz="2400" u="sng" dirty="0"/>
              <a:t>:</a:t>
            </a:r>
            <a:endParaRPr lang="de-DE" sz="2400" u="sng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Auferstehung der Toten  </a:t>
            </a:r>
            <a:r>
              <a:rPr lang="cs-CZ" dirty="0"/>
              <a:t>- </a:t>
            </a:r>
            <a:r>
              <a:rPr lang="de-DE" dirty="0">
                <a:hlinkClick r:id="rId2" tooltip="19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1996</a:t>
            </a:r>
            <a:r>
              <a:rPr lang="de-DE" dirty="0"/>
              <a:t> 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Der Knochenmann</a:t>
            </a:r>
            <a:r>
              <a:rPr lang="cs-CZ" dirty="0"/>
              <a:t> -</a:t>
            </a:r>
            <a:r>
              <a:rPr lang="de-DE" dirty="0"/>
              <a:t> </a:t>
            </a:r>
            <a:r>
              <a:rPr lang="de-DE" dirty="0">
                <a:hlinkClick r:id="rId3" tooltip="19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1997</a:t>
            </a:r>
            <a:endParaRPr lang="de-D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Komm, süßer Tod  </a:t>
            </a:r>
            <a:r>
              <a:rPr lang="cs-CZ" dirty="0"/>
              <a:t>- </a:t>
            </a:r>
            <a:r>
              <a:rPr lang="de-DE" dirty="0">
                <a:hlinkClick r:id="rId4" tooltip="199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1998</a:t>
            </a:r>
            <a:endParaRPr lang="de-D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Stille!  </a:t>
            </a:r>
            <a:r>
              <a:rPr lang="cs-CZ" dirty="0"/>
              <a:t>- </a:t>
            </a:r>
            <a:r>
              <a:rPr lang="de-DE" dirty="0">
                <a:hlinkClick r:id="rId5" tooltip="19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1999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Wie die Tiere</a:t>
            </a:r>
            <a:r>
              <a:rPr lang="cs-CZ" dirty="0"/>
              <a:t> – </a:t>
            </a:r>
            <a:r>
              <a:rPr lang="de-DE" dirty="0">
                <a:hlinkClick r:id="rId6" tooltip="20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2001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dirty="0" err="1"/>
              <a:t>Das</a:t>
            </a:r>
            <a:r>
              <a:rPr lang="cs-CZ" sz="2100" dirty="0"/>
              <a:t> </a:t>
            </a:r>
            <a:r>
              <a:rPr lang="cs-CZ" sz="2100" dirty="0" err="1"/>
              <a:t>ewige</a:t>
            </a:r>
            <a:r>
              <a:rPr lang="cs-CZ" sz="2100" dirty="0"/>
              <a:t> </a:t>
            </a:r>
            <a:r>
              <a:rPr lang="cs-CZ" sz="2100" dirty="0" err="1"/>
              <a:t>Leben</a:t>
            </a:r>
            <a:r>
              <a:rPr lang="cs-CZ" sz="2100" dirty="0"/>
              <a:t> - </a:t>
            </a:r>
            <a:r>
              <a:rPr lang="cs-CZ" sz="2100" dirty="0">
                <a:hlinkClick r:id="rId7" tooltip="20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2003</a:t>
            </a:r>
            <a:endParaRPr lang="de-DE" sz="2100" dirty="0"/>
          </a:p>
          <a:p>
            <a:pPr marL="0" indent="0" algn="l">
              <a:buNone/>
            </a:pPr>
            <a:r>
              <a:rPr lang="de-DE" sz="2400" u="sng" dirty="0"/>
              <a:t>Nicht kategorisierte Romane</a:t>
            </a:r>
            <a:r>
              <a:rPr lang="cs-CZ" sz="2400" u="sng" dirty="0"/>
              <a:t>:</a:t>
            </a:r>
          </a:p>
          <a:p>
            <a:pPr algn="l"/>
            <a:r>
              <a:rPr lang="de-DE" dirty="0"/>
              <a:t>Ausgebremst Der Roman zur Formel 1 </a:t>
            </a:r>
            <a:r>
              <a:rPr lang="cs-CZ" dirty="0"/>
              <a:t>-</a:t>
            </a:r>
            <a:r>
              <a:rPr lang="de-DE" dirty="0"/>
              <a:t> </a:t>
            </a:r>
            <a:r>
              <a:rPr lang="de-DE" dirty="0">
                <a:hlinkClick r:id="rId4" tooltip="199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1998</a:t>
            </a:r>
            <a:endParaRPr lang="de-D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Das Wetter vor 15 Jahren </a:t>
            </a:r>
            <a:r>
              <a:rPr lang="cs-CZ" dirty="0"/>
              <a:t>- </a:t>
            </a:r>
            <a:r>
              <a:rPr lang="de-DE" dirty="0">
                <a:hlinkClick r:id="rId8" tooltip="20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2006</a:t>
            </a:r>
            <a:r>
              <a:rPr lang="de-DE" dirty="0"/>
              <a:t>  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Verteidigung der Missionarsstellung  </a:t>
            </a:r>
            <a:r>
              <a:rPr lang="cs-CZ" dirty="0"/>
              <a:t>- </a:t>
            </a:r>
            <a:r>
              <a:rPr lang="de-DE" dirty="0">
                <a:hlinkClick r:id="rId9" tooltip="20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2012</a:t>
            </a:r>
            <a:r>
              <a:rPr lang="de-DE" dirty="0"/>
              <a:t>  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Junger Mann </a:t>
            </a:r>
            <a:r>
              <a:rPr lang="cs-CZ" dirty="0"/>
              <a:t>- </a:t>
            </a:r>
            <a:r>
              <a:rPr lang="de-DE" dirty="0">
                <a:hlinkClick r:id="rId10" tooltip="20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</a:t>
            </a:r>
            <a:r>
              <a:rPr lang="de-DE" dirty="0"/>
              <a:t> 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5B8CFE-C70E-DFCF-2C81-63E358EF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40" y="232009"/>
            <a:ext cx="1683854" cy="21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007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581FB-7C1B-3BF1-4C64-EAABAA97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cs-CZ" sz="3800" dirty="0"/>
              <a:t>Der </a:t>
            </a:r>
            <a:r>
              <a:rPr lang="cs-CZ" sz="3800" dirty="0" err="1"/>
              <a:t>knochenmann</a:t>
            </a:r>
            <a:r>
              <a:rPr lang="cs-CZ" sz="3800" dirty="0"/>
              <a:t> - </a:t>
            </a:r>
            <a:r>
              <a:rPr lang="cs-CZ" sz="3800" dirty="0" err="1"/>
              <a:t>hauptfiguren</a:t>
            </a:r>
            <a:endParaRPr lang="de-AT" sz="3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681DBE-ED2F-AF70-6F40-C76AE7FCD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 numCol="2">
            <a:normAutofit/>
          </a:bodyPr>
          <a:lstStyle/>
          <a:p>
            <a:r>
              <a:rPr lang="cs-CZ" dirty="0"/>
              <a:t>Simo</a:t>
            </a:r>
            <a:r>
              <a:rPr lang="de-AT" dirty="0"/>
              <a:t>n</a:t>
            </a:r>
            <a:r>
              <a:rPr lang="cs-CZ" dirty="0"/>
              <a:t> </a:t>
            </a:r>
            <a:r>
              <a:rPr lang="cs-CZ" dirty="0" err="1"/>
              <a:t>Brener</a:t>
            </a:r>
            <a:r>
              <a:rPr lang="cs-CZ" dirty="0"/>
              <a:t> </a:t>
            </a:r>
            <a:endParaRPr lang="de-AT" dirty="0"/>
          </a:p>
          <a:p>
            <a:r>
              <a:rPr lang="cs-CZ" dirty="0"/>
              <a:t>Friedrich </a:t>
            </a:r>
            <a:r>
              <a:rPr lang="cs-CZ" dirty="0" err="1"/>
              <a:t>loeschenkohl</a:t>
            </a:r>
            <a:r>
              <a:rPr lang="cs-CZ" dirty="0"/>
              <a:t> </a:t>
            </a:r>
            <a:endParaRPr lang="de-AT" dirty="0"/>
          </a:p>
          <a:p>
            <a:r>
              <a:rPr lang="de-DE" dirty="0"/>
              <a:t>Paul </a:t>
            </a:r>
            <a:r>
              <a:rPr lang="de-DE" dirty="0" err="1"/>
              <a:t>Löschenkohl</a:t>
            </a:r>
            <a:r>
              <a:rPr lang="cs-CZ" dirty="0"/>
              <a:t> </a:t>
            </a:r>
            <a:endParaRPr lang="de-AT" dirty="0"/>
          </a:p>
          <a:p>
            <a:r>
              <a:rPr lang="de-DE" dirty="0"/>
              <a:t>Angelika </a:t>
            </a:r>
            <a:r>
              <a:rPr lang="de-DE" dirty="0" err="1"/>
              <a:t>Löschenkohl</a:t>
            </a:r>
            <a:endParaRPr lang="cs-CZ" dirty="0"/>
          </a:p>
          <a:p>
            <a:r>
              <a:rPr lang="cs-CZ" dirty="0"/>
              <a:t>Goran </a:t>
            </a:r>
            <a:r>
              <a:rPr lang="cs-CZ" dirty="0" err="1"/>
              <a:t>Milovanovic</a:t>
            </a:r>
            <a:r>
              <a:rPr lang="cs-CZ" dirty="0"/>
              <a:t> </a:t>
            </a:r>
          </a:p>
          <a:p>
            <a:r>
              <a:rPr lang="cs-CZ" dirty="0"/>
              <a:t>Helene </a:t>
            </a:r>
          </a:p>
          <a:p>
            <a:r>
              <a:rPr lang="cs-CZ" dirty="0" err="1"/>
              <a:t>Ortovic</a:t>
            </a:r>
            <a:r>
              <a:rPr lang="cs-CZ" dirty="0"/>
              <a:t> </a:t>
            </a:r>
            <a:endParaRPr lang="de-AT" dirty="0"/>
          </a:p>
          <a:p>
            <a:r>
              <a:rPr lang="de-AT" dirty="0"/>
              <a:t>Ferdl Palfinger </a:t>
            </a:r>
          </a:p>
          <a:p>
            <a:r>
              <a:rPr lang="de-AT" dirty="0"/>
              <a:t>Gottfried </a:t>
            </a:r>
            <a:r>
              <a:rPr lang="de-AT" dirty="0" err="1"/>
              <a:t>horvath</a:t>
            </a:r>
            <a:r>
              <a:rPr lang="de-AT" dirty="0"/>
              <a:t> </a:t>
            </a:r>
          </a:p>
          <a:p>
            <a:endParaRPr lang="cs-CZ" dirty="0"/>
          </a:p>
        </p:txBody>
      </p:sp>
      <p:pic>
        <p:nvPicPr>
          <p:cNvPr id="3074" name="Picture 2" descr="Wolfgang Murnberger dreht DER KNOCHENMANN">
            <a:extLst>
              <a:ext uri="{FF2B5EF4-FFF2-40B4-BE49-F238E27FC236}">
                <a16:creationId xmlns:a16="http://schemas.microsoft.com/office/drawing/2014/main" id="{364FBBBD-8727-EBAB-3E3D-0F6D21115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r="11956" b="2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570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8889A-97F7-0F3F-80E5-282D51F3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de-AT" sz="3800"/>
              <a:t>Der </a:t>
            </a:r>
            <a:r>
              <a:rPr lang="de-AT" sz="3800" err="1"/>
              <a:t>knochenmann</a:t>
            </a:r>
            <a:r>
              <a:rPr lang="de-AT" sz="3800"/>
              <a:t> - </a:t>
            </a:r>
            <a:r>
              <a:rPr lang="de-AT" sz="3800" err="1"/>
              <a:t>inhalt</a:t>
            </a:r>
            <a:endParaRPr lang="de-AT" sz="3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934BE-E5B9-3D5C-ADE4-4FA0C1ABD0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 numCol="2">
            <a:normAutofit/>
          </a:bodyPr>
          <a:lstStyle/>
          <a:p>
            <a:pPr>
              <a:lnSpc>
                <a:spcPct val="110000"/>
              </a:lnSpc>
            </a:pPr>
            <a:r>
              <a:rPr lang="de-AT" dirty="0"/>
              <a:t>Backhendlstation in Steiermark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Lebensmittelpolizei 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Frau </a:t>
            </a:r>
            <a:r>
              <a:rPr lang="de-AT" dirty="0" err="1"/>
              <a:t>löschenkohl</a:t>
            </a:r>
            <a:r>
              <a:rPr lang="de-AT" dirty="0"/>
              <a:t> ist verschwunden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Cupspiel </a:t>
            </a:r>
            <a:r>
              <a:rPr lang="de-AT" dirty="0" err="1"/>
              <a:t>Klöch</a:t>
            </a:r>
            <a:r>
              <a:rPr lang="de-AT" dirty="0"/>
              <a:t> gegen </a:t>
            </a:r>
            <a:r>
              <a:rPr lang="de-AT" dirty="0" err="1"/>
              <a:t>Oberwart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Kopf</a:t>
            </a:r>
            <a:r>
              <a:rPr lang="cs-CZ" dirty="0"/>
              <a:t> </a:t>
            </a:r>
            <a:r>
              <a:rPr lang="de-AT" dirty="0"/>
              <a:t>von </a:t>
            </a:r>
            <a:r>
              <a:rPr lang="cs-CZ" dirty="0" err="1"/>
              <a:t>Ortovic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Pensionistenbusfahrt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Bordell</a:t>
            </a:r>
            <a:endParaRPr lang="cs-CZ"/>
          </a:p>
          <a:p>
            <a:pPr>
              <a:lnSpc>
                <a:spcPct val="110000"/>
              </a:lnSpc>
            </a:pPr>
            <a:r>
              <a:rPr lang="cs-CZ" dirty="0"/>
              <a:t>Helene 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Überraschung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Geräusches</a:t>
            </a:r>
            <a:endParaRPr lang="de-AT"/>
          </a:p>
          <a:p>
            <a:pPr>
              <a:lnSpc>
                <a:spcPct val="110000"/>
              </a:lnSpc>
            </a:pPr>
            <a:r>
              <a:rPr lang="de-AT" dirty="0"/>
              <a:t>Kühlschrank</a:t>
            </a:r>
            <a:endParaRPr lang="de-AT"/>
          </a:p>
        </p:txBody>
      </p:sp>
      <p:pic>
        <p:nvPicPr>
          <p:cNvPr id="1026" name="Picture 2" descr="Der Knochenmann – Josef Hader">
            <a:extLst>
              <a:ext uri="{FF2B5EF4-FFF2-40B4-BE49-F238E27FC236}">
                <a16:creationId xmlns:a16="http://schemas.microsoft.com/office/drawing/2014/main" id="{17ADDFB5-5BA5-7B8F-987D-B5A875BF2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r="16947" b="1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275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F0C73-EFB8-CEFE-E3F4-A4142757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16768E-E746-66E3-7647-D28A18A78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042760"/>
            <a:ext cx="10394707" cy="3311189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948C879-8863-AE08-CB2F-AF458F21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29" y="353329"/>
            <a:ext cx="4440941" cy="55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6138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2731</TotalTime>
  <Words>132</Words>
  <Application>Microsoft Office PowerPoint</Application>
  <PresentationFormat>Širokoúhlá obrazovka</PresentationFormat>
  <Paragraphs>43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Impact</vt:lpstr>
      <vt:lpstr>Hlavní událost</vt:lpstr>
      <vt:lpstr>Der Knochenmann</vt:lpstr>
      <vt:lpstr>Wolf Haas</vt:lpstr>
      <vt:lpstr>Bekannte werke</vt:lpstr>
      <vt:lpstr>Der knochenmann - hauptfiguren</vt:lpstr>
      <vt:lpstr>Der knochenmann - inhalt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Knochenmann</dc:title>
  <dc:creator>Lahodny Martin</dc:creator>
  <cp:lastModifiedBy>Lahodny Martin</cp:lastModifiedBy>
  <cp:revision>4</cp:revision>
  <dcterms:created xsi:type="dcterms:W3CDTF">2022-12-03T13:15:11Z</dcterms:created>
  <dcterms:modified xsi:type="dcterms:W3CDTF">2023-01-12T18:44:35Z</dcterms:modified>
</cp:coreProperties>
</file>